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2017-03-07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2017-03-07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groups/nauczycieleangielskiego/" TargetMode="External"/><Relationship Id="rId3" Type="http://schemas.openxmlformats.org/officeDocument/2006/relationships/hyperlink" Target="http://www.ceo.org.pl/pl/ok" TargetMode="External"/><Relationship Id="rId7" Type="http://schemas.openxmlformats.org/officeDocument/2006/relationships/hyperlink" Target="https://www.facebook.com/groups/ocenianieksztaltujace/" TargetMode="External"/><Relationship Id="rId2" Type="http://schemas.openxmlformats.org/officeDocument/2006/relationships/hyperlink" Target="https://www.youtube.com/watch?v=TacC0SUzA4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earson.pl/angielski/konferencje-szkolenia/filmy-szkoleniowe-385/jak-oceniac-wiedze-umiejetnosci-i-postepy-uczniow-3375.html" TargetMode="External"/><Relationship Id="rId5" Type="http://schemas.openxmlformats.org/officeDocument/2006/relationships/hyperlink" Target="http://zsgh.bytom.pl/publikacje/okp.pps" TargetMode="External"/><Relationship Id="rId10" Type="http://schemas.openxmlformats.org/officeDocument/2006/relationships/hyperlink" Target="https://www.facebook.com/groups/MetodykaJezykiObce/" TargetMode="External"/><Relationship Id="rId4" Type="http://schemas.openxmlformats.org/officeDocument/2006/relationships/hyperlink" Target="http://www.pcdzn.edu.pl/publikacje/Niemiecki/OK.pdf" TargetMode="External"/><Relationship Id="rId9" Type="http://schemas.openxmlformats.org/officeDocument/2006/relationships/hyperlink" Target="https://www.facebook.com/groups/NauczycieleJezykaAngielskiego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Ocenianie Kształtujące w Praktyce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Jak wykorzystać Ocenianie Kształtujące na lekcjach w szkole?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300661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lekcji w języku zrozumiałym dla ucznia - przykłady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09" y="1340768"/>
            <a:ext cx="6398262" cy="475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6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lekcji w języku zrozumiałym dla ucznia - przykłady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09" y="1490109"/>
            <a:ext cx="6398262" cy="44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4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Określenie kryteriów oceniania jest nieodłącznym elementem OK</a:t>
            </a:r>
          </a:p>
          <a:p>
            <a:r>
              <a:rPr lang="pl-PL" dirty="0" err="1"/>
              <a:t>Nacobezu</a:t>
            </a:r>
            <a:r>
              <a:rPr lang="pl-PL" dirty="0"/>
              <a:t> wynika z celów lekcji</a:t>
            </a:r>
          </a:p>
          <a:p>
            <a:r>
              <a:rPr lang="pl-PL" dirty="0"/>
              <a:t>Możemy je określić w formie zdań, równoważników zdań, listy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Kryteria oceniania – </a:t>
            </a:r>
            <a:r>
              <a:rPr lang="pl-PL" dirty="0" err="1"/>
              <a:t>Nacobezu</a:t>
            </a:r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735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sz="2300" dirty="0">
                <a:latin typeface="Calibri" charset="0"/>
              </a:rPr>
              <a:t>Znasz słownictwo: </a:t>
            </a:r>
          </a:p>
          <a:p>
            <a:pPr lvl="1">
              <a:buFontTx/>
              <a:buChar char="-"/>
            </a:pPr>
            <a:r>
              <a:rPr lang="pl-PL" dirty="0">
                <a:latin typeface="Calibri" charset="0"/>
              </a:rPr>
              <a:t>Członkowie rodziny (rozdział 0.1)</a:t>
            </a:r>
          </a:p>
          <a:p>
            <a:pPr lvl="1">
              <a:buFontTx/>
              <a:buChar char="-"/>
            </a:pPr>
            <a:r>
              <a:rPr lang="pl-PL" dirty="0">
                <a:latin typeface="Calibri" charset="0"/>
              </a:rPr>
              <a:t>Style muzyki (rozdział 0.2)</a:t>
            </a:r>
          </a:p>
          <a:p>
            <a:pPr lvl="1">
              <a:buFontTx/>
              <a:buChar char="-"/>
            </a:pPr>
            <a:r>
              <a:rPr lang="pl-PL" dirty="0">
                <a:latin typeface="Calibri" charset="0"/>
              </a:rPr>
              <a:t>Czasowniki z ćwiczeń gramatycznych (rozdział 0.3)</a:t>
            </a:r>
          </a:p>
          <a:p>
            <a:pPr lvl="1">
              <a:buFontTx/>
              <a:buChar char="-"/>
            </a:pPr>
            <a:r>
              <a:rPr lang="pl-PL" dirty="0">
                <a:latin typeface="Calibri" charset="0"/>
              </a:rPr>
              <a:t>Czynności wykonywane w czasie wolnym, np. jazda konna (rozdział 0.4)</a:t>
            </a:r>
          </a:p>
          <a:p>
            <a:pPr lvl="1">
              <a:buFontTx/>
              <a:buChar char="-"/>
            </a:pPr>
            <a:r>
              <a:rPr lang="pl-PL" dirty="0">
                <a:latin typeface="Calibri" charset="0"/>
              </a:rPr>
              <a:t>Kolokacje z do/go/</a:t>
            </a:r>
            <a:r>
              <a:rPr lang="pl-PL" dirty="0" err="1">
                <a:latin typeface="Calibri" charset="0"/>
              </a:rPr>
              <a:t>have</a:t>
            </a:r>
            <a:r>
              <a:rPr lang="pl-PL" dirty="0">
                <a:latin typeface="Calibri" charset="0"/>
              </a:rPr>
              <a:t>/</a:t>
            </a:r>
            <a:r>
              <a:rPr lang="pl-PL" dirty="0" err="1">
                <a:latin typeface="Calibri" charset="0"/>
              </a:rPr>
              <a:t>make</a:t>
            </a:r>
            <a:r>
              <a:rPr lang="pl-PL" dirty="0">
                <a:latin typeface="Calibri" charset="0"/>
              </a:rPr>
              <a:t> (rozdział 0.5)</a:t>
            </a:r>
          </a:p>
          <a:p>
            <a:pPr lvl="1">
              <a:buFontTx/>
              <a:buChar char="-"/>
            </a:pPr>
            <a:r>
              <a:rPr lang="pl-PL" dirty="0">
                <a:latin typeface="Calibri" charset="0"/>
              </a:rPr>
              <a:t>Słownictwo dotyczące podróży lądowej, morskiej, powietrznej (rozdział 0.6)</a:t>
            </a:r>
          </a:p>
          <a:p>
            <a:pPr lvl="1">
              <a:buFontTx/>
              <a:buChar char="-"/>
            </a:pPr>
            <a:r>
              <a:rPr lang="pl-PL" dirty="0">
                <a:latin typeface="Calibri" charset="0"/>
              </a:rPr>
              <a:t>Sporty, dyscypliny sportowe (rozdział 0.7)</a:t>
            </a:r>
          </a:p>
          <a:p>
            <a:pPr lvl="1">
              <a:buFontTx/>
              <a:buChar char="-"/>
            </a:pPr>
            <a:r>
              <a:rPr lang="pl-PL" dirty="0">
                <a:latin typeface="Calibri" charset="0"/>
              </a:rPr>
              <a:t>Jedzenie; typy posiłków - białka, węglowodany itp. (rozdział 0.8)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Kryteria oceniania – </a:t>
            </a:r>
            <a:r>
              <a:rPr lang="pl-PL" dirty="0" err="1"/>
              <a:t>Nacobezu</a:t>
            </a:r>
            <a:r>
              <a:rPr lang="pl-PL" dirty="0"/>
              <a:t> - przykłady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126898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pl-PL" sz="4200" dirty="0">
                <a:latin typeface="Calibri" charset="0"/>
              </a:rPr>
              <a:t>W Twojej pracy pisemnej musisz zawrzeć:</a:t>
            </a:r>
          </a:p>
          <a:p>
            <a:r>
              <a:rPr lang="pl-PL" sz="4200" dirty="0">
                <a:latin typeface="Calibri" charset="0"/>
              </a:rPr>
              <a:t>WSZYSTKIE informacje z polecenia:</a:t>
            </a:r>
            <a:endParaRPr lang="en-US" sz="4200" dirty="0">
              <a:latin typeface="Calibri" charset="0"/>
            </a:endParaRPr>
          </a:p>
          <a:p>
            <a:pPr marL="457200" lvl="1" indent="0">
              <a:buNone/>
            </a:pPr>
            <a:r>
              <a:rPr lang="pl-PL" sz="4200" dirty="0">
                <a:latin typeface="Calibri" charset="0"/>
              </a:rPr>
              <a:t>A British </a:t>
            </a:r>
            <a:r>
              <a:rPr lang="pl-PL" sz="4200" dirty="0" err="1">
                <a:latin typeface="Calibri" charset="0"/>
              </a:rPr>
              <a:t>friend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wants</a:t>
            </a:r>
            <a:r>
              <a:rPr lang="pl-PL" sz="4200" dirty="0">
                <a:latin typeface="Calibri" charset="0"/>
              </a:rPr>
              <a:t> to </a:t>
            </a:r>
            <a:r>
              <a:rPr lang="pl-PL" sz="4200" dirty="0" err="1">
                <a:latin typeface="Calibri" charset="0"/>
              </a:rPr>
              <a:t>stay</a:t>
            </a:r>
            <a:r>
              <a:rPr lang="pl-PL" sz="4200" dirty="0">
                <a:latin typeface="Calibri" charset="0"/>
              </a:rPr>
              <a:t> with </a:t>
            </a:r>
            <a:r>
              <a:rPr lang="pl-PL" sz="4200" dirty="0" err="1">
                <a:latin typeface="Calibri" charset="0"/>
              </a:rPr>
              <a:t>you</a:t>
            </a:r>
            <a:r>
              <a:rPr lang="pl-PL" sz="4200" dirty="0">
                <a:latin typeface="Calibri" charset="0"/>
              </a:rPr>
              <a:t> for a </a:t>
            </a:r>
            <a:r>
              <a:rPr lang="pl-PL" sz="4200" dirty="0" err="1">
                <a:latin typeface="Calibri" charset="0"/>
              </a:rPr>
              <a:t>few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days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over</a:t>
            </a:r>
            <a:r>
              <a:rPr lang="pl-PL" sz="4200" dirty="0">
                <a:latin typeface="Calibri" charset="0"/>
              </a:rPr>
              <a:t> the </a:t>
            </a:r>
            <a:r>
              <a:rPr lang="pl-PL" sz="4200" dirty="0" err="1">
                <a:latin typeface="Calibri" charset="0"/>
              </a:rPr>
              <a:t>holiday</a:t>
            </a:r>
            <a:r>
              <a:rPr lang="pl-PL" sz="4200" dirty="0">
                <a:latin typeface="Calibri" charset="0"/>
              </a:rPr>
              <a:t>. Write </a:t>
            </a:r>
            <a:r>
              <a:rPr lang="pl-PL" sz="4200" dirty="0" err="1">
                <a:latin typeface="Calibri" charset="0"/>
              </a:rPr>
              <a:t>an</a:t>
            </a:r>
            <a:r>
              <a:rPr lang="pl-PL" sz="4200" dirty="0">
                <a:latin typeface="Calibri" charset="0"/>
              </a:rPr>
              <a:t> e-mail (120-150 </a:t>
            </a:r>
            <a:r>
              <a:rPr lang="pl-PL" sz="4200" dirty="0" err="1">
                <a:latin typeface="Calibri" charset="0"/>
              </a:rPr>
              <a:t>words</a:t>
            </a:r>
            <a:r>
              <a:rPr lang="pl-PL" sz="4200" dirty="0">
                <a:latin typeface="Calibri" charset="0"/>
              </a:rPr>
              <a:t>) to </a:t>
            </a:r>
            <a:r>
              <a:rPr lang="pl-PL" sz="4200" dirty="0" err="1">
                <a:latin typeface="Calibri" charset="0"/>
              </a:rPr>
              <a:t>him</a:t>
            </a:r>
            <a:r>
              <a:rPr lang="pl-PL" sz="4200" dirty="0">
                <a:latin typeface="Calibri" charset="0"/>
              </a:rPr>
              <a:t>/</a:t>
            </a:r>
            <a:r>
              <a:rPr lang="pl-PL" sz="4200" dirty="0" err="1">
                <a:latin typeface="Calibri" charset="0"/>
              </a:rPr>
              <a:t>her</a:t>
            </a:r>
            <a:r>
              <a:rPr lang="pl-PL" sz="4200" dirty="0">
                <a:latin typeface="Calibri" charset="0"/>
              </a:rPr>
              <a:t>.</a:t>
            </a:r>
            <a:r>
              <a:rPr lang="en-US" sz="4200" dirty="0">
                <a:latin typeface="Calibri" charset="0"/>
              </a:rPr>
              <a:t> </a:t>
            </a:r>
            <a:endParaRPr lang="pl-PL" sz="4200" dirty="0">
              <a:latin typeface="Calibri" charset="0"/>
            </a:endParaRPr>
          </a:p>
          <a:p>
            <a:pPr marL="457200" lvl="1" indent="0">
              <a:buNone/>
            </a:pPr>
            <a:r>
              <a:rPr lang="pl-PL" sz="4200" dirty="0">
                <a:latin typeface="Calibri" charset="0"/>
              </a:rPr>
              <a:t>1. </a:t>
            </a:r>
            <a:r>
              <a:rPr lang="pl-PL" sz="4200" dirty="0" err="1">
                <a:latin typeface="Calibri" charset="0"/>
              </a:rPr>
              <a:t>Say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how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you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feel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about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his</a:t>
            </a:r>
            <a:r>
              <a:rPr lang="pl-PL" sz="4200" dirty="0">
                <a:latin typeface="Calibri" charset="0"/>
              </a:rPr>
              <a:t>/</a:t>
            </a:r>
            <a:r>
              <a:rPr lang="pl-PL" sz="4200" dirty="0" err="1">
                <a:latin typeface="Calibri" charset="0"/>
              </a:rPr>
              <a:t>her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plans</a:t>
            </a:r>
            <a:r>
              <a:rPr lang="pl-PL" sz="4200" dirty="0">
                <a:latin typeface="Calibri" charset="0"/>
              </a:rPr>
              <a:t> to </a:t>
            </a:r>
            <a:r>
              <a:rPr lang="pl-PL" sz="4200" dirty="0" err="1">
                <a:latin typeface="Calibri" charset="0"/>
              </a:rPr>
              <a:t>visit</a:t>
            </a:r>
            <a:r>
              <a:rPr lang="pl-PL" sz="4200" dirty="0">
                <a:latin typeface="Calibri" charset="0"/>
              </a:rPr>
              <a:t> and </a:t>
            </a:r>
            <a:r>
              <a:rPr lang="pl-PL" sz="4200" dirty="0" err="1">
                <a:latin typeface="Calibri" charset="0"/>
              </a:rPr>
              <a:t>why</a:t>
            </a:r>
            <a:r>
              <a:rPr lang="pl-PL" sz="4200" dirty="0">
                <a:latin typeface="Calibri" charset="0"/>
              </a:rPr>
              <a:t>.</a:t>
            </a:r>
            <a:r>
              <a:rPr lang="en-US" sz="4200" dirty="0">
                <a:latin typeface="Calibri" charset="0"/>
              </a:rPr>
              <a:t> </a:t>
            </a:r>
            <a:endParaRPr lang="pl-PL" sz="4200" dirty="0">
              <a:latin typeface="Calibri" charset="0"/>
            </a:endParaRPr>
          </a:p>
          <a:p>
            <a:pPr marL="457200" lvl="1" indent="0">
              <a:buNone/>
            </a:pPr>
            <a:r>
              <a:rPr lang="pl-PL" sz="4200" dirty="0">
                <a:latin typeface="Calibri" charset="0"/>
              </a:rPr>
              <a:t>2. </a:t>
            </a:r>
            <a:r>
              <a:rPr lang="pl-PL" sz="4200" dirty="0" err="1">
                <a:latin typeface="Calibri" charset="0"/>
              </a:rPr>
              <a:t>Give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some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information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about</a:t>
            </a:r>
            <a:r>
              <a:rPr lang="pl-PL" sz="4200" dirty="0">
                <a:latin typeface="Calibri" charset="0"/>
              </a:rPr>
              <a:t> WHAT </a:t>
            </a:r>
            <a:r>
              <a:rPr lang="pl-PL" sz="4200" dirty="0" err="1">
                <a:latin typeface="Calibri" charset="0"/>
              </a:rPr>
              <a:t>you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will</a:t>
            </a:r>
            <a:r>
              <a:rPr lang="pl-PL" sz="4200" dirty="0">
                <a:latin typeface="Calibri" charset="0"/>
              </a:rPr>
              <a:t> be </a:t>
            </a:r>
            <a:r>
              <a:rPr lang="pl-PL" sz="4200" dirty="0" err="1">
                <a:latin typeface="Calibri" charset="0"/>
              </a:rPr>
              <a:t>doing</a:t>
            </a:r>
            <a:r>
              <a:rPr lang="pl-PL" sz="4200" dirty="0">
                <a:latin typeface="Calibri" charset="0"/>
              </a:rPr>
              <a:t> in the </a:t>
            </a:r>
            <a:r>
              <a:rPr lang="pl-PL" sz="4200" dirty="0" err="1">
                <a:latin typeface="Calibri" charset="0"/>
              </a:rPr>
              <a:t>holidays</a:t>
            </a:r>
            <a:r>
              <a:rPr lang="pl-PL" sz="4200" dirty="0">
                <a:latin typeface="Calibri" charset="0"/>
              </a:rPr>
              <a:t> and WHEN.</a:t>
            </a:r>
            <a:r>
              <a:rPr lang="en-US" sz="4200" dirty="0">
                <a:latin typeface="Calibri" charset="0"/>
              </a:rPr>
              <a:t> </a:t>
            </a:r>
            <a:endParaRPr lang="pl-PL" sz="4200" dirty="0">
              <a:latin typeface="Calibri" charset="0"/>
            </a:endParaRPr>
          </a:p>
          <a:p>
            <a:pPr marL="457200" lvl="1" indent="0">
              <a:buNone/>
            </a:pPr>
            <a:r>
              <a:rPr lang="pl-PL" sz="4200" dirty="0">
                <a:latin typeface="Calibri" charset="0"/>
              </a:rPr>
              <a:t>3. </a:t>
            </a:r>
            <a:r>
              <a:rPr lang="pl-PL" sz="4200" dirty="0" err="1">
                <a:latin typeface="Calibri" charset="0"/>
              </a:rPr>
              <a:t>Explain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when</a:t>
            </a:r>
            <a:r>
              <a:rPr lang="pl-PL" sz="4200" dirty="0">
                <a:latin typeface="Calibri" charset="0"/>
              </a:rPr>
              <a:t> the </a:t>
            </a:r>
            <a:r>
              <a:rPr lang="pl-PL" sz="4200" dirty="0" err="1">
                <a:latin typeface="Calibri" charset="0"/>
              </a:rPr>
              <a:t>best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time</a:t>
            </a:r>
            <a:r>
              <a:rPr lang="pl-PL" sz="4200" dirty="0">
                <a:latin typeface="Calibri" charset="0"/>
              </a:rPr>
              <a:t> for </a:t>
            </a:r>
            <a:r>
              <a:rPr lang="pl-PL" sz="4200" dirty="0" err="1">
                <a:latin typeface="Calibri" charset="0"/>
              </a:rPr>
              <a:t>his</a:t>
            </a:r>
            <a:r>
              <a:rPr lang="pl-PL" sz="4200" dirty="0">
                <a:latin typeface="Calibri" charset="0"/>
              </a:rPr>
              <a:t>/</a:t>
            </a:r>
            <a:r>
              <a:rPr lang="pl-PL" sz="4200" dirty="0" err="1">
                <a:latin typeface="Calibri" charset="0"/>
              </a:rPr>
              <a:t>her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visit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would</a:t>
            </a:r>
            <a:r>
              <a:rPr lang="pl-PL" sz="4200" dirty="0">
                <a:latin typeface="Calibri" charset="0"/>
              </a:rPr>
              <a:t> be, and </a:t>
            </a:r>
            <a:r>
              <a:rPr lang="pl-PL" sz="4200" dirty="0" err="1">
                <a:latin typeface="Calibri" charset="0"/>
              </a:rPr>
              <a:t>why</a:t>
            </a:r>
            <a:r>
              <a:rPr lang="pl-PL" sz="4200" dirty="0">
                <a:latin typeface="Calibri" charset="0"/>
              </a:rPr>
              <a:t>.</a:t>
            </a:r>
            <a:r>
              <a:rPr lang="en-US" sz="4200" dirty="0">
                <a:latin typeface="Calibri" charset="0"/>
              </a:rPr>
              <a:t> </a:t>
            </a:r>
            <a:endParaRPr lang="pl-PL" sz="4200" dirty="0">
              <a:latin typeface="Calibri" charset="0"/>
            </a:endParaRPr>
          </a:p>
          <a:p>
            <a:pPr marL="457200" lvl="1" indent="0">
              <a:buNone/>
            </a:pPr>
            <a:r>
              <a:rPr lang="pl-PL" sz="4200" dirty="0">
                <a:latin typeface="Calibri" charset="0"/>
              </a:rPr>
              <a:t>4. </a:t>
            </a:r>
            <a:r>
              <a:rPr lang="pl-PL" sz="4200" dirty="0" err="1">
                <a:latin typeface="Calibri" charset="0"/>
              </a:rPr>
              <a:t>Ask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when</a:t>
            </a:r>
            <a:r>
              <a:rPr lang="pl-PL" sz="4200" dirty="0">
                <a:latin typeface="Calibri" charset="0"/>
              </a:rPr>
              <a:t> he/</a:t>
            </a:r>
            <a:r>
              <a:rPr lang="pl-PL" sz="4200" dirty="0" err="1">
                <a:latin typeface="Calibri" charset="0"/>
              </a:rPr>
              <a:t>she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plans</a:t>
            </a:r>
            <a:r>
              <a:rPr lang="pl-PL" sz="4200" dirty="0">
                <a:latin typeface="Calibri" charset="0"/>
              </a:rPr>
              <a:t> to </a:t>
            </a:r>
            <a:r>
              <a:rPr lang="pl-PL" sz="4200" dirty="0" err="1">
                <a:latin typeface="Calibri" charset="0"/>
              </a:rPr>
              <a:t>arrive</a:t>
            </a:r>
            <a:r>
              <a:rPr lang="pl-PL" sz="4200" dirty="0">
                <a:latin typeface="Calibri" charset="0"/>
              </a:rPr>
              <a:t> and </a:t>
            </a:r>
            <a:r>
              <a:rPr lang="pl-PL" sz="4200" dirty="0" err="1">
                <a:latin typeface="Calibri" charset="0"/>
              </a:rPr>
              <a:t>how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long</a:t>
            </a:r>
            <a:r>
              <a:rPr lang="pl-PL" sz="4200" dirty="0">
                <a:latin typeface="Calibri" charset="0"/>
              </a:rPr>
              <a:t> the </a:t>
            </a:r>
            <a:r>
              <a:rPr lang="pl-PL" sz="4200" dirty="0" err="1">
                <a:latin typeface="Calibri" charset="0"/>
              </a:rPr>
              <a:t>visit</a:t>
            </a:r>
            <a:r>
              <a:rPr lang="pl-PL" sz="4200" dirty="0">
                <a:latin typeface="Calibri" charset="0"/>
              </a:rPr>
              <a:t> </a:t>
            </a:r>
            <a:r>
              <a:rPr lang="pl-PL" sz="4200" dirty="0" err="1">
                <a:latin typeface="Calibri" charset="0"/>
              </a:rPr>
              <a:t>will</a:t>
            </a:r>
            <a:r>
              <a:rPr lang="pl-PL" sz="4200" dirty="0">
                <a:latin typeface="Calibri" charset="0"/>
              </a:rPr>
              <a:t> be.</a:t>
            </a:r>
          </a:p>
          <a:p>
            <a:pPr marL="628650" indent="-571500"/>
            <a:r>
              <a:rPr lang="pl-PL" sz="4200" dirty="0">
                <a:latin typeface="Calibri" charset="0"/>
              </a:rPr>
              <a:t>Zwrot do adresata (np. </a:t>
            </a:r>
            <a:r>
              <a:rPr lang="pl-PL" sz="4200" dirty="0" err="1">
                <a:latin typeface="Calibri" charset="0"/>
              </a:rPr>
              <a:t>Dear</a:t>
            </a:r>
            <a:r>
              <a:rPr lang="pl-PL" sz="4200" dirty="0">
                <a:latin typeface="Calibri" charset="0"/>
              </a:rPr>
              <a:t> Oskar)</a:t>
            </a:r>
          </a:p>
          <a:p>
            <a:pPr marL="628650" indent="-571500"/>
            <a:r>
              <a:rPr lang="pl-PL" sz="4200" dirty="0">
                <a:latin typeface="Calibri" charset="0"/>
              </a:rPr>
              <a:t>Zwrot kończący (np. </a:t>
            </a:r>
            <a:r>
              <a:rPr lang="pl-PL" sz="4200" dirty="0" err="1">
                <a:latin typeface="Calibri" charset="0"/>
              </a:rPr>
              <a:t>All</a:t>
            </a:r>
            <a:r>
              <a:rPr lang="pl-PL" sz="4200" dirty="0">
                <a:latin typeface="Calibri" charset="0"/>
              </a:rPr>
              <a:t> the </a:t>
            </a:r>
            <a:r>
              <a:rPr lang="pl-PL" sz="4200" dirty="0" err="1">
                <a:latin typeface="Calibri" charset="0"/>
              </a:rPr>
              <a:t>best</a:t>
            </a:r>
            <a:r>
              <a:rPr lang="pl-PL" sz="4200" dirty="0">
                <a:latin typeface="Calibri" charset="0"/>
              </a:rPr>
              <a:t>)</a:t>
            </a:r>
          </a:p>
          <a:p>
            <a:pPr marL="628650" indent="-571500"/>
            <a:r>
              <a:rPr lang="pl-PL" sz="4200" dirty="0">
                <a:latin typeface="Calibri" charset="0"/>
              </a:rPr>
              <a:t>Podpis pod mailem (pod frazą „</a:t>
            </a:r>
            <a:r>
              <a:rPr lang="pl-PL" sz="4200" dirty="0" err="1">
                <a:latin typeface="Calibri" charset="0"/>
              </a:rPr>
              <a:t>All</a:t>
            </a:r>
            <a:r>
              <a:rPr lang="pl-PL" sz="4200" dirty="0">
                <a:latin typeface="Calibri" charset="0"/>
              </a:rPr>
              <a:t> the </a:t>
            </a:r>
            <a:r>
              <a:rPr lang="pl-PL" sz="4200" dirty="0" err="1">
                <a:latin typeface="Calibri" charset="0"/>
              </a:rPr>
              <a:t>best</a:t>
            </a:r>
            <a:r>
              <a:rPr lang="pl-PL" sz="4200" dirty="0">
                <a:latin typeface="Calibri" charset="0"/>
              </a:rPr>
              <a:t>”) jak na maturze, czyli XYZ</a:t>
            </a:r>
          </a:p>
          <a:p>
            <a:pPr marL="57150" indent="0">
              <a:buNone/>
            </a:pPr>
            <a:r>
              <a:rPr lang="pl-PL" sz="4200" dirty="0">
                <a:latin typeface="Calibri" charset="0"/>
              </a:rPr>
              <a:t>Oceniana będzie też:</a:t>
            </a:r>
          </a:p>
          <a:p>
            <a:pPr marL="628650" indent="-571500"/>
            <a:r>
              <a:rPr lang="pl-PL" sz="4200" dirty="0">
                <a:latin typeface="Calibri" charset="0"/>
              </a:rPr>
              <a:t>Poprawność językowa i gramatyczna: odpowiednie słownictwo, zastosowanie czasów przyszłych i fraz do wyrażania planów na przyszłość</a:t>
            </a:r>
          </a:p>
          <a:p>
            <a:pPr marL="628650" indent="-571500"/>
            <a:r>
              <a:rPr lang="pl-PL" sz="4200" dirty="0">
                <a:latin typeface="Calibri" charset="0"/>
              </a:rPr>
              <a:t>Zachowanie formy nieformalnej</a:t>
            </a:r>
          </a:p>
          <a:p>
            <a:pPr marL="628650" indent="-571500"/>
            <a:r>
              <a:rPr lang="pl-PL" sz="4200" dirty="0">
                <a:latin typeface="Calibri" charset="0"/>
              </a:rPr>
              <a:t>Długość pracy (zgodnie z poleceniem): 120-150 słów</a:t>
            </a:r>
          </a:p>
          <a:p>
            <a:pPr>
              <a:buFontTx/>
              <a:buChar char="-"/>
            </a:pPr>
            <a:endParaRPr lang="pl-PL" dirty="0">
              <a:latin typeface="Calibri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Kryteria oceniania – </a:t>
            </a:r>
            <a:r>
              <a:rPr lang="pl-PL" dirty="0" err="1"/>
              <a:t>Nacobezu</a:t>
            </a:r>
            <a:r>
              <a:rPr lang="pl-PL" dirty="0"/>
              <a:t> - przykłady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209776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charset="0"/>
              </a:rPr>
              <a:t>To właśnie jest znana nam z dziennika elektronicznego „ocena kształtująca”;</a:t>
            </a:r>
          </a:p>
          <a:p>
            <a:r>
              <a:rPr lang="pl-PL" sz="2400" dirty="0">
                <a:latin typeface="Calibri" charset="0"/>
              </a:rPr>
              <a:t>Informacja zwrotna może przyjąć formę ustną lub pisemną;</a:t>
            </a:r>
          </a:p>
          <a:p>
            <a:r>
              <a:rPr lang="pl-PL" sz="2400" dirty="0">
                <a:latin typeface="Calibri" charset="0"/>
              </a:rPr>
              <a:t>IZ składa się z czterech elementów:</a:t>
            </a:r>
          </a:p>
          <a:p>
            <a:pPr lvl="1"/>
            <a:r>
              <a:rPr lang="pl-PL" sz="2000" dirty="0">
                <a:latin typeface="Calibri" charset="0"/>
              </a:rPr>
              <a:t>wyszczególnienie i docenienie dobrych elementów pracy ucznia,</a:t>
            </a:r>
          </a:p>
          <a:p>
            <a:pPr lvl="1"/>
            <a:r>
              <a:rPr lang="pl-PL" sz="2000" dirty="0">
                <a:latin typeface="Calibri" charset="0"/>
              </a:rPr>
              <a:t>odnotowanie tego, co wymaga poprawienia lub dodatkowej pracy ze strony ucznia,</a:t>
            </a:r>
          </a:p>
          <a:p>
            <a:pPr lvl="1"/>
            <a:r>
              <a:rPr lang="pl-PL" sz="2000" dirty="0">
                <a:latin typeface="Calibri" charset="0"/>
              </a:rPr>
              <a:t>wskazówki – w jaki sposób uczeń powinien poprawić pracę,</a:t>
            </a:r>
          </a:p>
          <a:p>
            <a:pPr lvl="1"/>
            <a:r>
              <a:rPr lang="pl-PL" sz="2000" dirty="0">
                <a:latin typeface="Calibri" charset="0"/>
              </a:rPr>
              <a:t>wskazówki – w jakim kierunku uczeń powinien pracować dalej</a:t>
            </a: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Informacja zwrotna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332103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dirty="0">
                <a:latin typeface="Calibri" charset="0"/>
              </a:rPr>
              <a:t>Zgodnie z postulatami Danuty </a:t>
            </a:r>
            <a:r>
              <a:rPr lang="pl-PL" sz="2400" dirty="0" err="1">
                <a:latin typeface="Calibri" charset="0"/>
              </a:rPr>
              <a:t>Sterny</a:t>
            </a:r>
            <a:r>
              <a:rPr lang="pl-PL" sz="2400" dirty="0">
                <a:latin typeface="Calibri" charset="0"/>
              </a:rPr>
              <a:t> z CEO, nauczyciel stosujący ocenę kształtującą (informację zwrotną):</a:t>
            </a:r>
          </a:p>
          <a:p>
            <a:r>
              <a:rPr lang="pl-PL" sz="2400" dirty="0">
                <a:latin typeface="Calibri" charset="0"/>
              </a:rPr>
              <a:t>nie powinien rezygnować z cyfrowych stopni (oceny sumującej),</a:t>
            </a:r>
          </a:p>
          <a:p>
            <a:r>
              <a:rPr lang="pl-PL" sz="2400" dirty="0">
                <a:latin typeface="Calibri" charset="0"/>
              </a:rPr>
              <a:t>Powinien natomiast zmniejszyć </a:t>
            </a:r>
            <a:r>
              <a:rPr lang="pl-PL" sz="2400">
                <a:latin typeface="Calibri" charset="0"/>
              </a:rPr>
              <a:t>ich liczbę, </a:t>
            </a:r>
            <a:r>
              <a:rPr lang="pl-PL" sz="2400" dirty="0">
                <a:latin typeface="Calibri" charset="0"/>
              </a:rPr>
              <a:t>czyli np. stosować je przy ocenie za większą partię materiału</a:t>
            </a: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Informacja zwrotna – czy powinna zastąpić ocenę sumującą?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283653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dirty="0">
                <a:latin typeface="Calibri" charset="0"/>
              </a:rPr>
              <a:t>Zadaniem nauczyciela jest uświadomienie uczniów oraz ich rodziców, że:</a:t>
            </a:r>
          </a:p>
          <a:p>
            <a:r>
              <a:rPr lang="pl-PL" sz="2400" dirty="0">
                <a:latin typeface="Calibri" charset="0"/>
              </a:rPr>
              <a:t>Uczeń – ocena kształtująca pomoże ci się uczyć</a:t>
            </a:r>
          </a:p>
          <a:p>
            <a:r>
              <a:rPr lang="pl-PL" sz="2400" dirty="0">
                <a:latin typeface="Calibri" charset="0"/>
              </a:rPr>
              <a:t>Rodzice – dzięki ocenianiu kształtującemu możecie pomóc swojemu dziecku, możecie stać się jego sojusznikiem</a:t>
            </a:r>
          </a:p>
          <a:p>
            <a:endParaRPr lang="pl-PL" sz="2400" dirty="0">
              <a:latin typeface="Calibri" charset="0"/>
            </a:endParaRP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Współpraca z rodzicami i uczniami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271458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dirty="0">
                <a:latin typeface="Calibri" charset="0"/>
              </a:rPr>
              <a:t>Pytania kluczowe to:</a:t>
            </a:r>
          </a:p>
          <a:p>
            <a:r>
              <a:rPr lang="pl-PL" sz="2400" dirty="0">
                <a:latin typeface="Calibri" charset="0"/>
              </a:rPr>
              <a:t>Pytania ukazujące uczniom szerszy kontekst, zachęcające ich do poszukiwania odpowiedzi, angażujące w naukę;</a:t>
            </a:r>
          </a:p>
          <a:p>
            <a:r>
              <a:rPr lang="pl-PL" sz="2400" dirty="0">
                <a:latin typeface="Calibri" charset="0"/>
              </a:rPr>
              <a:t>Budzą one zainteresowanie ucznia tematyką – warto stosować je na samym początku lekcji.</a:t>
            </a:r>
          </a:p>
          <a:p>
            <a:endParaRPr lang="pl-PL" sz="2400" dirty="0">
              <a:latin typeface="Calibri" charset="0"/>
            </a:endParaRP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Pytania kluczowe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52191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dirty="0">
                <a:latin typeface="Calibri" charset="0"/>
              </a:rPr>
              <a:t>Jeśli tematem lekcji jest:</a:t>
            </a:r>
          </a:p>
          <a:p>
            <a:r>
              <a:rPr lang="en-US" sz="2400" dirty="0">
                <a:latin typeface="Calibri" charset="0"/>
              </a:rPr>
              <a:t>Everybody loves London! </a:t>
            </a:r>
            <a:r>
              <a:rPr lang="en-US" sz="2400" dirty="0" err="1">
                <a:latin typeface="Calibri" charset="0"/>
              </a:rPr>
              <a:t>Lekcja</a:t>
            </a:r>
            <a:r>
              <a:rPr lang="en-US" sz="2400" dirty="0">
                <a:latin typeface="Calibri" charset="0"/>
              </a:rPr>
              <a:t> </a:t>
            </a:r>
            <a:r>
              <a:rPr lang="en-US" sz="2400" dirty="0" err="1">
                <a:latin typeface="Calibri" charset="0"/>
              </a:rPr>
              <a:t>kulturowa</a:t>
            </a:r>
            <a:r>
              <a:rPr lang="pl-PL" sz="2400" dirty="0">
                <a:latin typeface="Calibri" charset="0"/>
              </a:rPr>
              <a:t> nt. Londynu</a:t>
            </a:r>
            <a:r>
              <a:rPr lang="en-US" sz="2400" dirty="0">
                <a:latin typeface="Calibri" charset="0"/>
              </a:rPr>
              <a:t>.</a:t>
            </a:r>
            <a:endParaRPr lang="pl-PL" sz="2400" dirty="0">
              <a:latin typeface="Calibri" charset="0"/>
            </a:endParaRPr>
          </a:p>
          <a:p>
            <a:pPr marL="109728" indent="0">
              <a:buNone/>
            </a:pPr>
            <a:r>
              <a:rPr lang="pl-PL" sz="2400" dirty="0">
                <a:latin typeface="Calibri" charset="0"/>
              </a:rPr>
              <a:t>To pytaniami kluczowymi mogą być:</a:t>
            </a:r>
          </a:p>
          <a:p>
            <a:r>
              <a:rPr lang="en-US" sz="2400" dirty="0">
                <a:latin typeface="Calibri" charset="0"/>
              </a:rPr>
              <a:t>Have you ever been to London?</a:t>
            </a:r>
            <a:r>
              <a:rPr lang="pl-PL" sz="2400" dirty="0">
                <a:latin typeface="Calibri" charset="0"/>
              </a:rPr>
              <a:t> </a:t>
            </a:r>
            <a:r>
              <a:rPr lang="en-US" sz="2400" dirty="0">
                <a:latin typeface="Calibri" charset="0"/>
              </a:rPr>
              <a:t>Do you know where it is?</a:t>
            </a:r>
            <a:endParaRPr lang="pl-PL" sz="2400" dirty="0">
              <a:latin typeface="Calibri" charset="0"/>
            </a:endParaRPr>
          </a:p>
          <a:p>
            <a:pPr lvl="1"/>
            <a:r>
              <a:rPr lang="pl-PL" sz="2000" i="1" dirty="0">
                <a:latin typeface="Calibri" charset="0"/>
              </a:rPr>
              <a:t>Czy kiedykolwiek byłeś w Londynie? Czy wiesz, gdzie on jest?</a:t>
            </a:r>
          </a:p>
          <a:p>
            <a:r>
              <a:rPr lang="en-US" sz="2400" dirty="0">
                <a:latin typeface="Calibri" charset="0"/>
              </a:rPr>
              <a:t> Do you know any London landmarks?</a:t>
            </a:r>
            <a:endParaRPr lang="pl-PL" sz="2400" dirty="0">
              <a:latin typeface="Calibri" charset="0"/>
            </a:endParaRPr>
          </a:p>
          <a:p>
            <a:pPr lvl="1"/>
            <a:r>
              <a:rPr lang="pl-PL" sz="2000" i="1" dirty="0">
                <a:latin typeface="Calibri" charset="0"/>
              </a:rPr>
              <a:t>Czy znasz jakieś miejsca charakterystyczne dla Londynu?</a:t>
            </a:r>
          </a:p>
          <a:p>
            <a:endParaRPr lang="pl-PL" sz="2400" dirty="0">
              <a:latin typeface="Calibri" charset="0"/>
            </a:endParaRP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Pytania kluczowe - przykłady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7893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b="1" u="sng" dirty="0"/>
              <a:t>Podczas dzisiejszego spotkania:</a:t>
            </a:r>
          </a:p>
          <a:p>
            <a:r>
              <a:rPr lang="pl-PL" dirty="0"/>
              <a:t>Dowiemy się, czym jest (z definicji) ocenianie kształtujące;</a:t>
            </a:r>
          </a:p>
          <a:p>
            <a:r>
              <a:rPr lang="pl-PL" dirty="0"/>
              <a:t>Odpowiemy sobie na pytanie, czy „OK” to tylko „ocena kształtująca (opisowa)”;</a:t>
            </a:r>
          </a:p>
          <a:p>
            <a:r>
              <a:rPr lang="pl-PL" dirty="0"/>
              <a:t>Poznamy elementy oceniania kształtującego na lekcji i poza nią;</a:t>
            </a:r>
          </a:p>
          <a:p>
            <a:r>
              <a:rPr lang="pl-PL" dirty="0"/>
              <a:t>Poznamy przykłady wykorzystania „OK” podczas lekcji;</a:t>
            </a:r>
          </a:p>
          <a:p>
            <a:r>
              <a:rPr lang="pl-PL" dirty="0"/>
              <a:t>Ustalimy, jakie są plusy i minusy oceniania kształtującego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prezentacji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226151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dirty="0">
                <a:latin typeface="Calibri" charset="0"/>
              </a:rPr>
              <a:t>Na lekcji warto stosować:</a:t>
            </a:r>
          </a:p>
          <a:p>
            <a:r>
              <a:rPr lang="pl-PL" sz="2400" dirty="0">
                <a:latin typeface="Calibri" charset="0"/>
              </a:rPr>
              <a:t>Pytania otwarte, wymagające zastanowienia;</a:t>
            </a:r>
          </a:p>
          <a:p>
            <a:r>
              <a:rPr lang="pl-PL" sz="2400" dirty="0">
                <a:latin typeface="Calibri" charset="0"/>
              </a:rPr>
              <a:t>Pytania, na które uczniowie odpowiadają w parach;</a:t>
            </a:r>
          </a:p>
          <a:p>
            <a:r>
              <a:rPr lang="pl-PL" sz="2400" dirty="0">
                <a:latin typeface="Calibri" charset="0"/>
              </a:rPr>
              <a:t>Zamiast podnoszenia rąk przez uczniów, nauczyciel (lub „ślepy los”) wybiera tego, kto odpowie;</a:t>
            </a:r>
          </a:p>
          <a:p>
            <a:r>
              <a:rPr lang="pl-PL" sz="2400" dirty="0">
                <a:latin typeface="Calibri" charset="0"/>
              </a:rPr>
              <a:t>Pozwalanie uczniom na robienie błędów i poprawianie ich w sposób nieagresywny – błędy są znakiem, że nasi uczniowie się uczą: nikt nie urodził się bezbłędny!</a:t>
            </a:r>
          </a:p>
          <a:p>
            <a:endParaRPr lang="pl-PL" sz="2400" dirty="0">
              <a:latin typeface="Calibri" charset="0"/>
            </a:endParaRP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Jak zadawać pytania?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68806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charset="0"/>
              </a:rPr>
              <a:t>Oddajmy pałeczkę oceniania w ręce uczniów!</a:t>
            </a:r>
          </a:p>
          <a:p>
            <a:r>
              <a:rPr lang="pl-PL" sz="2400" dirty="0">
                <a:latin typeface="Calibri" charset="0"/>
              </a:rPr>
              <a:t>Jeśli:</a:t>
            </a:r>
          </a:p>
          <a:p>
            <a:pPr lvl="1"/>
            <a:r>
              <a:rPr lang="pl-PL" sz="2000" dirty="0">
                <a:latin typeface="Calibri" charset="0"/>
              </a:rPr>
              <a:t>Ustalimy z uczniami kryteria oceniania – (co oceniać?),</a:t>
            </a:r>
          </a:p>
          <a:p>
            <a:pPr lvl="1"/>
            <a:r>
              <a:rPr lang="pl-PL" sz="2000" dirty="0">
                <a:latin typeface="Calibri" charset="0"/>
              </a:rPr>
              <a:t>Określimy, w jaki sposób mają oni dawać informację zwrotną swoim kolegom lub koleżankom</a:t>
            </a:r>
          </a:p>
          <a:p>
            <a:r>
              <a:rPr lang="pl-PL" sz="2400" dirty="0">
                <a:latin typeface="Calibri" charset="0"/>
              </a:rPr>
              <a:t>To będą oni mieli możliwość uczenia się nie tylko tego, czego oczekujemy, ale również:</a:t>
            </a:r>
          </a:p>
          <a:p>
            <a:pPr lvl="1"/>
            <a:r>
              <a:rPr lang="pl-PL" sz="2000" dirty="0">
                <a:latin typeface="Calibri" charset="0"/>
              </a:rPr>
              <a:t>kultury,</a:t>
            </a:r>
          </a:p>
          <a:p>
            <a:pPr lvl="1"/>
            <a:r>
              <a:rPr lang="pl-PL" sz="2000" dirty="0">
                <a:latin typeface="Calibri" charset="0"/>
              </a:rPr>
              <a:t>taktu, </a:t>
            </a:r>
          </a:p>
          <a:p>
            <a:pPr lvl="1"/>
            <a:r>
              <a:rPr lang="pl-PL" sz="2000" dirty="0">
                <a:latin typeface="Calibri" charset="0"/>
              </a:rPr>
              <a:t>hamowania negatywnych emocji,</a:t>
            </a:r>
          </a:p>
          <a:p>
            <a:pPr lvl="1"/>
            <a:r>
              <a:rPr lang="pl-PL" sz="2000" dirty="0">
                <a:latin typeface="Calibri" charset="0"/>
              </a:rPr>
              <a:t>wyrażania własnego zdania</a:t>
            </a: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Ocena koleżeńska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387645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charset="0"/>
              </a:rPr>
              <a:t>Uczeń może też oceniać sam siebie!</a:t>
            </a:r>
          </a:p>
          <a:p>
            <a:r>
              <a:rPr lang="pl-PL" sz="2400" dirty="0">
                <a:latin typeface="Calibri" charset="0"/>
              </a:rPr>
              <a:t>Pozwólmy uczniowi ocenić:</a:t>
            </a:r>
          </a:p>
          <a:p>
            <a:pPr lvl="1"/>
            <a:r>
              <a:rPr lang="pl-PL" sz="2000" dirty="0">
                <a:latin typeface="Calibri" charset="0"/>
              </a:rPr>
              <a:t>ile się nauczył,</a:t>
            </a:r>
          </a:p>
          <a:p>
            <a:pPr lvl="1"/>
            <a:r>
              <a:rPr lang="pl-PL" sz="2000" dirty="0">
                <a:latin typeface="Calibri" charset="0"/>
              </a:rPr>
              <a:t>ile musi się jeszcze uczyć, aby osiągnąć wyznaczony cel</a:t>
            </a:r>
          </a:p>
          <a:p>
            <a:r>
              <a:rPr lang="pl-PL" sz="2400" dirty="0">
                <a:latin typeface="Calibri" charset="0"/>
              </a:rPr>
              <a:t>Samoocena może wynikać bezpośrednio z celów lekcji.</a:t>
            </a:r>
          </a:p>
          <a:p>
            <a:r>
              <a:rPr lang="pl-PL" sz="2400" dirty="0">
                <a:latin typeface="Calibri" charset="0"/>
              </a:rPr>
              <a:t>Nie musi być ona wyrażana ustnie – dajmy uczniom szansę na zabawę z konwencją samooceny…</a:t>
            </a:r>
          </a:p>
          <a:p>
            <a:r>
              <a:rPr lang="pl-PL" sz="2400" dirty="0">
                <a:latin typeface="Calibri" charset="0"/>
              </a:rPr>
              <a:t>stosując np. kolorowe kubeczki lub karteczki </a:t>
            </a:r>
            <a:r>
              <a:rPr lang="pl-PL" sz="2400" dirty="0">
                <a:latin typeface="Calibri" charset="0"/>
                <a:sym typeface="Wingdings" panose="05000000000000000000" pitchFamily="2" charset="2"/>
              </a:rPr>
              <a:t></a:t>
            </a:r>
            <a:endParaRPr lang="pl-PL" sz="2400" dirty="0">
              <a:latin typeface="Calibri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Samoocena ucznia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316179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charset="0"/>
              </a:rPr>
              <a:t>Zastosowanie kolorowych kubeczków do przeprowadzenia samooceny ucznia:</a:t>
            </a:r>
          </a:p>
          <a:p>
            <a:pPr lvl="1"/>
            <a:r>
              <a:rPr lang="pl-PL" sz="2000" dirty="0">
                <a:latin typeface="Calibri" charset="0"/>
              </a:rPr>
              <a:t>Zielony kubeczek – </a:t>
            </a:r>
            <a:r>
              <a:rPr lang="pl-PL" sz="2000" i="1" dirty="0">
                <a:latin typeface="Calibri" charset="0"/>
              </a:rPr>
              <a:t>wszystko rozumiem, osiągnąłem cel lekcji</a:t>
            </a:r>
            <a:r>
              <a:rPr lang="pl-PL" sz="2000" dirty="0">
                <a:latin typeface="Calibri" charset="0"/>
              </a:rPr>
              <a:t>;</a:t>
            </a:r>
          </a:p>
          <a:p>
            <a:pPr lvl="1"/>
            <a:r>
              <a:rPr lang="pl-PL" sz="2000" dirty="0">
                <a:latin typeface="Calibri" charset="0"/>
              </a:rPr>
              <a:t>Żółty kubeczek – </a:t>
            </a:r>
            <a:r>
              <a:rPr lang="pl-PL" sz="2000" i="1" dirty="0">
                <a:latin typeface="Calibri" charset="0"/>
              </a:rPr>
              <a:t>nie jestem pewien, chyba potrzebuję to jeszcze przejrzeć / przećwiczyć</a:t>
            </a:r>
            <a:r>
              <a:rPr lang="pl-PL" sz="2000" dirty="0">
                <a:latin typeface="Calibri" charset="0"/>
              </a:rPr>
              <a:t>;</a:t>
            </a:r>
          </a:p>
          <a:p>
            <a:pPr lvl="1"/>
            <a:r>
              <a:rPr lang="pl-PL" sz="2000" dirty="0">
                <a:latin typeface="Calibri" charset="0"/>
              </a:rPr>
              <a:t>Czerwony kubeczek – </a:t>
            </a:r>
            <a:r>
              <a:rPr lang="pl-PL" sz="2000" i="1" dirty="0">
                <a:latin typeface="Calibri" charset="0"/>
              </a:rPr>
              <a:t>nic nie rozumiem, nie wiem o co chodzi, pomocy!</a:t>
            </a:r>
            <a:endParaRPr lang="pl-PL" i="1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Samoocena ucznia - przykład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066" y="3644442"/>
            <a:ext cx="1484441" cy="220486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741" y="3645024"/>
            <a:ext cx="1555186" cy="220428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658" y="3645024"/>
            <a:ext cx="1656184" cy="221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8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charset="0"/>
              </a:rPr>
              <a:t>Kubeczki można też wykorzystać do nadzorowania pracy grupy i łatwego wyłapania osób, które kończą szybciej pracę i potrzebują dodatkowego zadania:</a:t>
            </a:r>
          </a:p>
          <a:p>
            <a:pPr lvl="1"/>
            <a:r>
              <a:rPr lang="pl-PL" sz="2000" dirty="0">
                <a:latin typeface="Calibri" charset="0"/>
              </a:rPr>
              <a:t>Zielony kubeczek – </a:t>
            </a:r>
            <a:r>
              <a:rPr lang="pl-PL" sz="2000" i="1" dirty="0">
                <a:latin typeface="Calibri" charset="0"/>
              </a:rPr>
              <a:t>łatwe zadanie, jestem gotowy do odpowiedzi lub na dodatkowe wyzwania</a:t>
            </a:r>
            <a:r>
              <a:rPr lang="pl-PL" sz="2000" dirty="0">
                <a:latin typeface="Calibri" charset="0"/>
              </a:rPr>
              <a:t>;</a:t>
            </a:r>
          </a:p>
          <a:p>
            <a:pPr lvl="1"/>
            <a:r>
              <a:rPr lang="pl-PL" sz="2000" dirty="0">
                <a:latin typeface="Calibri" charset="0"/>
              </a:rPr>
              <a:t>Żółty kubeczek – </a:t>
            </a:r>
            <a:r>
              <a:rPr lang="pl-PL" sz="2000" i="1" dirty="0">
                <a:latin typeface="Calibri" charset="0"/>
              </a:rPr>
              <a:t>zrobiłem zadanie, ale nie mam pojęcia czy dobrze</a:t>
            </a:r>
            <a:r>
              <a:rPr lang="pl-PL" sz="2000" dirty="0">
                <a:latin typeface="Calibri" charset="0"/>
              </a:rPr>
              <a:t>;</a:t>
            </a:r>
          </a:p>
          <a:p>
            <a:pPr lvl="1"/>
            <a:r>
              <a:rPr lang="pl-PL" sz="2000" dirty="0">
                <a:latin typeface="Calibri" charset="0"/>
              </a:rPr>
              <a:t>Czerwony kubeczek – </a:t>
            </a:r>
            <a:r>
              <a:rPr lang="pl-PL" sz="2000" i="1" dirty="0">
                <a:latin typeface="Calibri" charset="0"/>
              </a:rPr>
              <a:t>pracuję, proszę nie przeszkadzać, potrzebuję więcej czasu</a:t>
            </a:r>
            <a:endParaRPr lang="pl-PL" i="1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Samoocena ucznia – wykorzystanie do kontrolowania tempa lekcji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149080"/>
            <a:ext cx="1484441" cy="220486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979" y="4149662"/>
            <a:ext cx="1555186" cy="220428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149662"/>
            <a:ext cx="1656184" cy="221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38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charset="0"/>
              </a:rPr>
              <a:t>Rozwija atmosferę sprzyjającą uczeniu się:</a:t>
            </a:r>
          </a:p>
          <a:p>
            <a:pPr lvl="1"/>
            <a:r>
              <a:rPr lang="pl-PL" sz="2000" dirty="0">
                <a:latin typeface="Calibri" charset="0"/>
              </a:rPr>
              <a:t>trwale wzmacnia w uczniach poczucie ich wartości,</a:t>
            </a:r>
          </a:p>
          <a:p>
            <a:pPr lvl="1"/>
            <a:r>
              <a:rPr lang="pl-PL" sz="2000" dirty="0">
                <a:latin typeface="Calibri" charset="0"/>
              </a:rPr>
              <a:t>zwiększa zaangażowanie uczniów w naukę,</a:t>
            </a:r>
          </a:p>
          <a:p>
            <a:pPr lvl="1"/>
            <a:r>
              <a:rPr lang="pl-PL" sz="2000" dirty="0">
                <a:latin typeface="Calibri" charset="0"/>
              </a:rPr>
              <a:t>zachęca uczniów do samodzielności,</a:t>
            </a:r>
          </a:p>
          <a:p>
            <a:pPr lvl="1"/>
            <a:r>
              <a:rPr lang="pl-PL" sz="2000" dirty="0">
                <a:latin typeface="Calibri" charset="0"/>
              </a:rPr>
              <a:t>stwarza uczniom warunki do współpracy,</a:t>
            </a:r>
          </a:p>
          <a:p>
            <a:pPr lvl="1"/>
            <a:r>
              <a:rPr lang="pl-PL" sz="2000" dirty="0">
                <a:latin typeface="Calibri" charset="0"/>
              </a:rPr>
              <a:t>pogłębia u uczniów świadomość procesu uczenia,</a:t>
            </a:r>
          </a:p>
          <a:p>
            <a:pPr lvl="1"/>
            <a:r>
              <a:rPr lang="pl-PL" sz="2000" dirty="0">
                <a:latin typeface="Calibri" charset="0"/>
              </a:rPr>
              <a:t>pozwala uczniom wziąć odpowiedzialność za własną naukę,</a:t>
            </a:r>
          </a:p>
          <a:p>
            <a:r>
              <a:rPr lang="pl-PL" sz="2400" dirty="0">
                <a:latin typeface="Calibri" charset="0"/>
              </a:rPr>
              <a:t>Pozwala uczniom zrozumieć, z czym mają problem i jak ten problem przezwyciężyć;</a:t>
            </a: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Plusy oceniania kształtującego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402027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latin typeface="Calibri" charset="0"/>
              </a:rPr>
              <a:t>Zwiększony nakład pracy ze strony nauczyciela:</a:t>
            </a:r>
          </a:p>
          <a:p>
            <a:pPr lvl="1"/>
            <a:r>
              <a:rPr lang="pl-PL" sz="2000" dirty="0">
                <a:latin typeface="Calibri" charset="0"/>
              </a:rPr>
              <a:t>Przygotowanie celów lekcji  w języku zrozumiałym dla ucznia, </a:t>
            </a:r>
            <a:r>
              <a:rPr lang="pl-PL" sz="2000" dirty="0" err="1">
                <a:latin typeface="Calibri" charset="0"/>
              </a:rPr>
              <a:t>Nacobezu</a:t>
            </a:r>
            <a:r>
              <a:rPr lang="pl-PL" sz="2000" dirty="0">
                <a:latin typeface="Calibri" charset="0"/>
              </a:rPr>
              <a:t>;</a:t>
            </a:r>
          </a:p>
          <a:p>
            <a:pPr lvl="1"/>
            <a:r>
              <a:rPr lang="pl-PL" sz="2000" dirty="0">
                <a:latin typeface="Calibri" charset="0"/>
              </a:rPr>
              <a:t>Dawanie (w formie ustnej i/lub pisemnej) informacji zwrotnej (oceny kształtującej);</a:t>
            </a:r>
          </a:p>
          <a:p>
            <a:pPr lvl="1"/>
            <a:r>
              <a:rPr lang="pl-PL" sz="2000" dirty="0">
                <a:latin typeface="Calibri" charset="0"/>
              </a:rPr>
              <a:t>Przygotowywanie lekcji z uwzględnieniem nowych i trudnych elementów – „zaprogramowanie się” do używania w praktyce nowych strategii</a:t>
            </a:r>
          </a:p>
          <a:p>
            <a:r>
              <a:rPr lang="pl-PL" sz="2400" dirty="0">
                <a:latin typeface="Calibri" charset="0"/>
              </a:rPr>
              <a:t>Opór uczniów! Uczniowie są niejednokrotnie przyzwyczajeni do „klasycznego” schematu lekcji oraz otrzymywania tylko i wyłącznie ocen cyfrowych;</a:t>
            </a: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Minusy oceniania kształtującego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243376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800" b="1" dirty="0">
                <a:latin typeface="Calibri" charset="0"/>
              </a:rPr>
              <a:t>Używając kolorowych kubeczków oceńmy, czy zrealizowaliśmy założone cele?</a:t>
            </a:r>
          </a:p>
          <a:p>
            <a:pPr marL="109728" indent="0">
              <a:buNone/>
            </a:pPr>
            <a:r>
              <a:rPr lang="pl-PL" sz="2400" dirty="0">
                <a:latin typeface="Calibri" charset="0"/>
              </a:rPr>
              <a:t>--------------------------------------------------------------------------------------------</a:t>
            </a:r>
          </a:p>
          <a:p>
            <a:r>
              <a:rPr lang="pl-PL" sz="2400" dirty="0"/>
              <a:t>Dowiemy się, czym jest (z definicji) ocenianie kształtujące;</a:t>
            </a:r>
          </a:p>
          <a:p>
            <a:r>
              <a:rPr lang="pl-PL" sz="2400" dirty="0"/>
              <a:t>Odpowiemy sobie na pytanie, czy „OK” to tylko „ocena kształtująca”;</a:t>
            </a:r>
          </a:p>
          <a:p>
            <a:r>
              <a:rPr lang="pl-PL" sz="2400" dirty="0"/>
              <a:t>Poznamy elementy oceniania kształtującego na lekcji i poza nią;</a:t>
            </a:r>
          </a:p>
          <a:p>
            <a:r>
              <a:rPr lang="pl-PL" sz="2400" dirty="0"/>
              <a:t>Poznamy przykłady wykorzystania „OK” podczas lekcji;</a:t>
            </a:r>
          </a:p>
          <a:p>
            <a:r>
              <a:rPr lang="pl-PL" sz="2400" dirty="0"/>
              <a:t>Ustalimy, jakie są plusy i minusy oceniania kształtującego</a:t>
            </a:r>
          </a:p>
          <a:p>
            <a:endParaRPr lang="pl-PL" sz="2400" dirty="0">
              <a:latin typeface="Calibri" charset="0"/>
            </a:endParaRP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Samoocena uczestników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384068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2400" dirty="0">
                <a:latin typeface="+mj-lt"/>
              </a:rPr>
              <a:t>Film „The </a:t>
            </a:r>
            <a:r>
              <a:rPr lang="pl-PL" sz="2400" dirty="0" err="1">
                <a:latin typeface="+mj-lt"/>
              </a:rPr>
              <a:t>Classroom</a:t>
            </a:r>
            <a:r>
              <a:rPr lang="pl-PL" sz="2400" dirty="0">
                <a:latin typeface="+mj-lt"/>
              </a:rPr>
              <a:t> Experiment” (część 1 dostępna na </a:t>
            </a:r>
            <a:r>
              <a:rPr lang="pl-PL" sz="2400" dirty="0" err="1">
                <a:latin typeface="+mj-lt"/>
              </a:rPr>
              <a:t>youtube</a:t>
            </a:r>
            <a:r>
              <a:rPr lang="pl-PL" sz="2400" dirty="0">
                <a:latin typeface="+mj-lt"/>
              </a:rPr>
              <a:t> z polskimi napisami): </a:t>
            </a:r>
          </a:p>
          <a:p>
            <a:pPr lvl="1"/>
            <a:r>
              <a:rPr lang="pl-PL" sz="2000" dirty="0">
                <a:latin typeface="+mj-lt"/>
                <a:hlinkClick r:id="rId2"/>
              </a:rPr>
              <a:t>https://www.youtube.com/watch?v=TacC0SUzA4g</a:t>
            </a:r>
            <a:r>
              <a:rPr lang="pl-PL" sz="2000" dirty="0">
                <a:latin typeface="+mj-lt"/>
              </a:rPr>
              <a:t> </a:t>
            </a:r>
            <a:endParaRPr lang="pl-PL" sz="2400" dirty="0">
              <a:latin typeface="+mj-lt"/>
            </a:endParaRPr>
          </a:p>
          <a:p>
            <a:r>
              <a:rPr lang="pl-PL" sz="2400" dirty="0">
                <a:latin typeface="+mj-lt"/>
              </a:rPr>
              <a:t>Strony internetowe, prezentacje:</a:t>
            </a:r>
          </a:p>
          <a:p>
            <a:pPr lvl="1"/>
            <a:r>
              <a:rPr lang="pl-PL" sz="2000" dirty="0">
                <a:latin typeface="+mj-lt"/>
                <a:hlinkClick r:id="rId3"/>
              </a:rPr>
              <a:t>http://www.ceo.org.pl/pl/ok</a:t>
            </a:r>
            <a:r>
              <a:rPr lang="pl-PL" sz="2000" dirty="0">
                <a:latin typeface="+mj-lt"/>
              </a:rPr>
              <a:t> </a:t>
            </a:r>
          </a:p>
          <a:p>
            <a:pPr lvl="1"/>
            <a:r>
              <a:rPr lang="pl-PL" sz="2000" dirty="0">
                <a:latin typeface="+mj-lt"/>
                <a:hlinkClick r:id="rId4"/>
              </a:rPr>
              <a:t>http://www.pcdzn.edu.pl/publikacje/Niemiecki/OK.pdf</a:t>
            </a:r>
            <a:endParaRPr lang="pl-PL" sz="2000" dirty="0">
              <a:latin typeface="+mj-lt"/>
            </a:endParaRPr>
          </a:p>
          <a:p>
            <a:pPr lvl="1"/>
            <a:r>
              <a:rPr lang="pl-PL" sz="2000" dirty="0">
                <a:latin typeface="+mj-lt"/>
                <a:hlinkClick r:id="rId5"/>
              </a:rPr>
              <a:t>http://zsgh.bytom.pl/publikacje/okp.pps</a:t>
            </a:r>
            <a:endParaRPr lang="pl-PL" sz="2000" dirty="0">
              <a:latin typeface="+mj-lt"/>
            </a:endParaRPr>
          </a:p>
          <a:p>
            <a:r>
              <a:rPr lang="pl-PL" sz="2400" dirty="0">
                <a:latin typeface="+mj-lt"/>
              </a:rPr>
              <a:t>Filmy szkoleniowe wydawnictwa Pearson (z możliwością uzyskania certyfikatu po rozwiązaniu quizu):</a:t>
            </a:r>
          </a:p>
          <a:p>
            <a:pPr lvl="1"/>
            <a:r>
              <a:rPr lang="pl-PL" sz="2000" dirty="0">
                <a:latin typeface="+mj-lt"/>
                <a:hlinkClick r:id="rId6"/>
              </a:rPr>
              <a:t>https://www.pearson.pl/angielski/konferencje-szkolenia/filmy-szkoleniowe-385/jak-oceniac-wiedze-umiejetnosci-i-postepy-uczniow-3375.html</a:t>
            </a:r>
            <a:r>
              <a:rPr lang="pl-PL" sz="2000" dirty="0">
                <a:latin typeface="+mj-lt"/>
              </a:rPr>
              <a:t> </a:t>
            </a:r>
          </a:p>
          <a:p>
            <a:r>
              <a:rPr lang="pl-PL" sz="2400" dirty="0">
                <a:latin typeface="+mj-lt"/>
              </a:rPr>
              <a:t>Grupa (na </a:t>
            </a:r>
            <a:r>
              <a:rPr lang="pl-PL" sz="2400" dirty="0" err="1">
                <a:latin typeface="+mj-lt"/>
              </a:rPr>
              <a:t>facebooku</a:t>
            </a:r>
            <a:r>
              <a:rPr lang="pl-PL" sz="2400" dirty="0">
                <a:latin typeface="+mj-lt"/>
              </a:rPr>
              <a:t>) zrzeszająca nauczycieli stosujących OK: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l-PL" sz="1800" dirty="0">
                <a:latin typeface="+mj-lt"/>
                <a:hlinkClick r:id="rId7"/>
              </a:rPr>
              <a:t>https://www.facebook.com/groups/ocenianieksztaltujace/</a:t>
            </a:r>
            <a:r>
              <a:rPr lang="pl-PL" sz="1800" dirty="0">
                <a:latin typeface="+mj-lt"/>
              </a:rPr>
              <a:t> </a:t>
            </a:r>
          </a:p>
          <a:p>
            <a:r>
              <a:rPr lang="pl-PL" sz="2400" dirty="0">
                <a:latin typeface="+mj-lt"/>
              </a:rPr>
              <a:t>Nieodłączną pomocą były też dyskusje prowadzone z nauczycielami zrzeszonymi w grupach:</a:t>
            </a:r>
          </a:p>
          <a:p>
            <a:pPr lvl="1"/>
            <a:r>
              <a:rPr lang="pl-PL" sz="2000" dirty="0">
                <a:latin typeface="+mj-lt"/>
                <a:hlinkClick r:id="rId8"/>
              </a:rPr>
              <a:t>https://www.facebook.com/groups/nauczycieleangielskiego/</a:t>
            </a:r>
            <a:endParaRPr lang="pl-PL" sz="2000" dirty="0">
              <a:latin typeface="+mj-lt"/>
            </a:endParaRPr>
          </a:p>
          <a:p>
            <a:pPr lvl="1"/>
            <a:r>
              <a:rPr lang="pl-PL" sz="2000" dirty="0">
                <a:latin typeface="+mj-lt"/>
                <a:hlinkClick r:id="rId9"/>
              </a:rPr>
              <a:t>https://www.facebook.com/groups/NauczycieleJezykaAngielskiego/</a:t>
            </a:r>
            <a:endParaRPr lang="pl-PL" sz="2000" dirty="0">
              <a:latin typeface="+mj-lt"/>
            </a:endParaRPr>
          </a:p>
          <a:p>
            <a:pPr lvl="1"/>
            <a:r>
              <a:rPr lang="pl-PL" sz="2000" dirty="0">
                <a:latin typeface="+mj-lt"/>
                <a:hlinkClick r:id="rId10"/>
              </a:rPr>
              <a:t>https://www.facebook.com/groups/MetodykaJezykiObce/</a:t>
            </a:r>
            <a:endParaRPr lang="pl-PL" sz="2000" dirty="0">
              <a:latin typeface="+mj-lt"/>
            </a:endParaRPr>
          </a:p>
          <a:p>
            <a:pPr marL="109728" indent="0">
              <a:buNone/>
            </a:pPr>
            <a:endParaRPr lang="pl-PL" sz="2400" dirty="0"/>
          </a:p>
          <a:p>
            <a:pPr lvl="1"/>
            <a:endParaRPr lang="pl-PL" sz="2000" dirty="0"/>
          </a:p>
          <a:p>
            <a:endParaRPr lang="pl-PL" sz="2400" dirty="0">
              <a:latin typeface="Calibri" charset="0"/>
            </a:endParaRPr>
          </a:p>
          <a:p>
            <a:endParaRPr lang="pl-PL" sz="2400" dirty="0">
              <a:latin typeface="Calibri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Dodatkowe informacje, przydatne linki, źródła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16558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283568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lvl="2" indent="0">
              <a:lnSpc>
                <a:spcPct val="90000"/>
              </a:lnSpc>
              <a:buNone/>
              <a:defRPr/>
            </a:pPr>
            <a:r>
              <a:rPr lang="pl-PL" sz="2800" dirty="0"/>
              <a:t>Ocenianie kształtujące to częste,</a:t>
            </a:r>
          </a:p>
          <a:p>
            <a:pPr marL="360000" lvl="2" indent="0">
              <a:lnSpc>
                <a:spcPct val="90000"/>
              </a:lnSpc>
              <a:buNone/>
              <a:defRPr/>
            </a:pPr>
            <a:r>
              <a:rPr lang="pl-PL" sz="2800" dirty="0"/>
              <a:t>interaktywne ocenianie postępów ucznia</a:t>
            </a:r>
          </a:p>
          <a:p>
            <a:pPr marL="360000" lvl="2" indent="0">
              <a:lnSpc>
                <a:spcPct val="90000"/>
              </a:lnSpc>
              <a:buNone/>
              <a:defRPr/>
            </a:pPr>
            <a:r>
              <a:rPr lang="pl-PL" sz="2800" dirty="0"/>
              <a:t>i uzyskanego przez niego zrozumienia</a:t>
            </a:r>
          </a:p>
          <a:p>
            <a:pPr marL="360000" lvl="2" indent="0">
              <a:lnSpc>
                <a:spcPct val="90000"/>
              </a:lnSpc>
              <a:buNone/>
              <a:defRPr/>
            </a:pPr>
            <a:r>
              <a:rPr lang="pl-PL" sz="2800" dirty="0"/>
              <a:t>materiału, tak by móc określić, </a:t>
            </a:r>
            <a:r>
              <a:rPr lang="pl-PL" sz="2800" u="sng" dirty="0"/>
              <a:t>jak uczeń ma się dalej uczyć i jak najlepiej go nauczać</a:t>
            </a:r>
            <a:r>
              <a:rPr lang="pl-PL" sz="3200" dirty="0"/>
              <a:t>.</a:t>
            </a:r>
            <a:endParaRPr lang="pl-PL" dirty="0"/>
          </a:p>
          <a:p>
            <a:pPr lvl="2">
              <a:lnSpc>
                <a:spcPct val="90000"/>
              </a:lnSpc>
              <a:buNone/>
              <a:defRPr/>
            </a:pPr>
            <a:endParaRPr lang="pl-PL" dirty="0"/>
          </a:p>
          <a:p>
            <a:pPr lvl="2" algn="r">
              <a:lnSpc>
                <a:spcPct val="90000"/>
              </a:lnSpc>
              <a:buNone/>
              <a:defRPr/>
            </a:pPr>
            <a:r>
              <a:rPr lang="pl-PL" sz="2000" dirty="0"/>
              <a:t>Raport Organizacji Współpracy Gospodarczej i Rozwoju (OECD)</a:t>
            </a:r>
          </a:p>
          <a:p>
            <a:pPr lvl="2" algn="r">
              <a:lnSpc>
                <a:spcPct val="90000"/>
              </a:lnSpc>
              <a:buNone/>
              <a:defRPr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Czym jest ocenianie kształtujące?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342206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pl-PL" sz="2800" dirty="0"/>
              <a:t>Ocenianie kształtujące polega na pozyskiwaniu przez nauczyciela i ucznia w trakcie nauczania informacji, które pozwolą rozpoznać, jak przebiega proces uczenia się, aby: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sz="2800" dirty="0"/>
              <a:t>Nauczyciel modyfikował dalsze nauczanie,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sz="2800" dirty="0"/>
              <a:t>Uczeń otrzymywał informację zwrotną pomagającą mu się uczyć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Czym jest ocenianie kształtujące?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152225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pl-PL" sz="2800" dirty="0"/>
              <a:t>Gdy myślimy o ocenianiu kształtującym, musimy pamiętać, że jest to pojęcie międzynarodowe.</a:t>
            </a:r>
          </a:p>
          <a:p>
            <a:r>
              <a:rPr lang="pl-PL" dirty="0"/>
              <a:t>W Polsce jego popularyzacją i standaryzacją zajmuje się Centrum Edukacji Obywatelskiej, na czele z Danutą </a:t>
            </a:r>
            <a:r>
              <a:rPr lang="pl-PL" dirty="0" err="1"/>
              <a:t>Sterną</a:t>
            </a:r>
            <a:r>
              <a:rPr lang="pl-PL" dirty="0"/>
              <a:t>.</a:t>
            </a:r>
          </a:p>
          <a:p>
            <a:r>
              <a:rPr lang="pl-PL" dirty="0"/>
              <a:t>W Wielkiej Brytanii ideę oceniania kształtującego propaguje dr Dylan William.</a:t>
            </a:r>
          </a:p>
          <a:p>
            <a:pPr marL="360000" lvl="2" indent="0">
              <a:lnSpc>
                <a:spcPct val="90000"/>
              </a:lnSpc>
              <a:buNone/>
              <a:defRPr/>
            </a:pPr>
            <a:endParaRPr lang="pl-PL" sz="2000" dirty="0"/>
          </a:p>
          <a:p>
            <a:pPr lvl="2" algn="r">
              <a:lnSpc>
                <a:spcPct val="90000"/>
              </a:lnSpc>
              <a:buNone/>
              <a:defRPr/>
            </a:pP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Osoby i organizacje odpowiedzialne za rozwój i popularyzację OK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301208"/>
            <a:ext cx="2160240" cy="129614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267345"/>
            <a:ext cx="2234206" cy="118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4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Nie!</a:t>
            </a:r>
          </a:p>
          <a:p>
            <a:r>
              <a:rPr lang="pl-PL" dirty="0"/>
              <a:t>Ocena kształtująca, stosowana przez nas np. w dzienniku elektronicznym, jest tylko jednym z elementów OK.</a:t>
            </a:r>
          </a:p>
          <a:p>
            <a:r>
              <a:rPr lang="pl-PL" dirty="0"/>
              <a:t>Ocenianie kształtujące to cała metodyka nauczania oraz schemat lekcji, który modyfikuje klasyczny model lekcji aby dostosować go do nowych założeń.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ocena kształtująca (opisowa) = ocenianie kształtujące?	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34251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Cele lekcji w języku zrozumiałym dla ucznia</a:t>
            </a:r>
          </a:p>
          <a:p>
            <a:r>
              <a:rPr lang="pl-PL" dirty="0"/>
              <a:t>Kryteria oceniania/sukcesu – </a:t>
            </a:r>
            <a:r>
              <a:rPr lang="pl-PL" dirty="0" err="1"/>
              <a:t>Nacobezu</a:t>
            </a:r>
            <a:endParaRPr lang="pl-PL" dirty="0"/>
          </a:p>
          <a:p>
            <a:r>
              <a:rPr lang="pl-PL" dirty="0"/>
              <a:t>Informacja zwrotna (ocena kształtująca)</a:t>
            </a:r>
          </a:p>
          <a:p>
            <a:r>
              <a:rPr lang="pl-PL" dirty="0"/>
              <a:t>Współpraca z rodzicami i uczniami</a:t>
            </a:r>
          </a:p>
          <a:p>
            <a:r>
              <a:rPr lang="pl-PL" dirty="0"/>
              <a:t>Pytania kluczowe</a:t>
            </a:r>
          </a:p>
          <a:p>
            <a:r>
              <a:rPr lang="pl-PL" dirty="0"/>
              <a:t>Techniki pytań, czyli jak zadawać pytania</a:t>
            </a:r>
          </a:p>
          <a:p>
            <a:r>
              <a:rPr lang="pl-PL" dirty="0"/>
              <a:t>Ocena koleżeńska</a:t>
            </a:r>
          </a:p>
          <a:p>
            <a:r>
              <a:rPr lang="pl-PL" dirty="0"/>
              <a:t>Samoocena ucznia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Elementy oceniania kształtującego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5635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Nauczyciel zawsze wie, czego i po co uczy – dlaczego nie ma tego wiedzieć też uczeń?</a:t>
            </a:r>
          </a:p>
          <a:p>
            <a:r>
              <a:rPr lang="pl-PL" dirty="0"/>
              <a:t>Na początku lekcji przedstawmy uczniom cele lekcji…</a:t>
            </a:r>
          </a:p>
          <a:p>
            <a:r>
              <a:rPr lang="pl-PL" dirty="0"/>
              <a:t>A na końcu lekcji sprawdźmy, czy uczniowie uważają, że nasze cele zostały osiągnięte!</a:t>
            </a:r>
          </a:p>
          <a:p>
            <a:r>
              <a:rPr lang="pl-PL" dirty="0"/>
              <a:t>Możemy zrobić to ustnie (mówiąc to uczniom), pisemnie (pisząc na tablicy, rozdając kartki do wklejenia do zeszytu, pokazując cele na slajdach)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lekcji w języku zrozumiałym dla ucznia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</p:spTree>
    <p:extLst>
      <p:ext uri="{BB962C8B-B14F-4D97-AF65-F5344CB8AC3E}">
        <p14:creationId xmlns:p14="http://schemas.microsoft.com/office/powerpoint/2010/main" val="159423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Cele lekcji w języku zrozumiałym dla ucznia - przykłady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pl-PL" dirty="0"/>
              <a:t>mgr Oskar </a:t>
            </a:r>
            <a:r>
              <a:rPr lang="pl-PL" dirty="0" err="1"/>
              <a:t>Rożewicz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 dirty="0"/>
              <a:t>2017-03-07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09" y="1577569"/>
            <a:ext cx="6398262" cy="428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183</TotalTime>
  <Words>1702</Words>
  <Application>Microsoft Office PowerPoint</Application>
  <PresentationFormat>Pokaz na ekranie (4:3)</PresentationFormat>
  <Paragraphs>258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Hol</vt:lpstr>
      <vt:lpstr>Ocenianie Kształtujące w Praktyce</vt:lpstr>
      <vt:lpstr>Cele prezentacji</vt:lpstr>
      <vt:lpstr>Czym jest ocenianie kształtujące?</vt:lpstr>
      <vt:lpstr>Czym jest ocenianie kształtujące?</vt:lpstr>
      <vt:lpstr>Osoby i organizacje odpowiedzialne za rozwój i popularyzację OK</vt:lpstr>
      <vt:lpstr>Czy ocena kształtująca (opisowa) = ocenianie kształtujące? </vt:lpstr>
      <vt:lpstr>Elementy oceniania kształtującego</vt:lpstr>
      <vt:lpstr>Cele lekcji w języku zrozumiałym dla ucznia</vt:lpstr>
      <vt:lpstr>Cele lekcji w języku zrozumiałym dla ucznia - przykłady</vt:lpstr>
      <vt:lpstr>Cele lekcji w języku zrozumiałym dla ucznia - przykłady</vt:lpstr>
      <vt:lpstr>Cele lekcji w języku zrozumiałym dla ucznia - przykłady</vt:lpstr>
      <vt:lpstr>Kryteria oceniania – Nacobezu</vt:lpstr>
      <vt:lpstr>Kryteria oceniania – Nacobezu - przykłady</vt:lpstr>
      <vt:lpstr>Kryteria oceniania – Nacobezu - przykłady</vt:lpstr>
      <vt:lpstr>Informacja zwrotna</vt:lpstr>
      <vt:lpstr>Informacja zwrotna – czy powinna zastąpić ocenę sumującą?</vt:lpstr>
      <vt:lpstr>Współpraca z rodzicami i uczniami</vt:lpstr>
      <vt:lpstr>Pytania kluczowe</vt:lpstr>
      <vt:lpstr>Pytania kluczowe - przykłady</vt:lpstr>
      <vt:lpstr>Jak zadawać pytania?</vt:lpstr>
      <vt:lpstr>Ocena koleżeńska</vt:lpstr>
      <vt:lpstr>Samoocena ucznia</vt:lpstr>
      <vt:lpstr>Samoocena ucznia - przykład</vt:lpstr>
      <vt:lpstr>Samoocena ucznia – wykorzystanie do kontrolowania tempa lekcji</vt:lpstr>
      <vt:lpstr>Plusy oceniania kształtującego</vt:lpstr>
      <vt:lpstr>Minusy oceniania kształtującego</vt:lpstr>
      <vt:lpstr>Samoocena uczestników </vt:lpstr>
      <vt:lpstr>Dodatkowe informacje, przydatne linki, źródła</vt:lpstr>
      <vt:lpstr>Dziękuję za uwagę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Ocenianie Kształtujące w Praktyce</dc:title>
  <dc:creator>Oskar</dc:creator>
  <cp:lastModifiedBy>Oskar Rożewicz</cp:lastModifiedBy>
  <cp:revision>23</cp:revision>
  <dcterms:created xsi:type="dcterms:W3CDTF">2017-03-04T18:16:21Z</dcterms:created>
  <dcterms:modified xsi:type="dcterms:W3CDTF">2017-03-07T13:25:22Z</dcterms:modified>
</cp:coreProperties>
</file>